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9" r:id="rId3"/>
    <p:sldId id="268" r:id="rId4"/>
    <p:sldId id="267" r:id="rId5"/>
    <p:sldId id="272" r:id="rId6"/>
    <p:sldId id="260" r:id="rId7"/>
    <p:sldId id="273" r:id="rId8"/>
    <p:sldId id="269" r:id="rId9"/>
    <p:sldId id="271" r:id="rId10"/>
    <p:sldId id="262" r:id="rId11"/>
    <p:sldId id="264" r:id="rId12"/>
    <p:sldId id="274" r:id="rId13"/>
    <p:sldId id="278" r:id="rId14"/>
    <p:sldId id="275" r:id="rId15"/>
    <p:sldId id="283" r:id="rId16"/>
    <p:sldId id="276" r:id="rId17"/>
    <p:sldId id="277" r:id="rId18"/>
    <p:sldId id="280" r:id="rId19"/>
    <p:sldId id="28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BCBCBC"/>
    <a:srgbClr val="AEB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629" autoAdjust="0"/>
  </p:normalViewPr>
  <p:slideViewPr>
    <p:cSldViewPr snapToGrid="0">
      <p:cViewPr varScale="1">
        <p:scale>
          <a:sx n="75" d="100"/>
          <a:sy n="75" d="100"/>
        </p:scale>
        <p:origin x="166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AlphaZero is a RL algorithm developed by Google DeepMind.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 is a general AI that can play a wide range of board games, and is currently the reigning world champion in both chess and Go.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 can be thought of as a robust model predictive control algorithm that performs a directed tree search to return a control action, rather than optimising over all future states in a receding horizon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main problem with using AlphaZero for a control application.</a:t>
            </a:r>
          </a:p>
          <a:p>
            <a:r>
              <a:rPr lang="en-GB" dirty="0"/>
              <a:t>The worst case adversary isn’t necessarily the same as the opposite of the best action.</a:t>
            </a:r>
          </a:p>
          <a:p>
            <a:r>
              <a:rPr lang="en-GB" dirty="0"/>
              <a:t>For the IP, the adversary learnt a long-term strategy since it could not beat the player by simply over powering it.</a:t>
            </a:r>
          </a:p>
          <a:p>
            <a:endParaRPr lang="en-GB" dirty="0"/>
          </a:p>
          <a:p>
            <a:r>
              <a:rPr lang="en-GB" dirty="0"/>
              <a:t>Needless to say, the player having an internal model of an adversary that only pushes in one direction does not generalise well to random adversaries.</a:t>
            </a:r>
          </a:p>
          <a:p>
            <a:r>
              <a:rPr lang="en-GB" dirty="0"/>
              <a:t>With a random adversary, every time it pushes the way in which the player is not expecting, the tree essentially resets, making the tree only as deep</a:t>
            </a:r>
          </a:p>
          <a:p>
            <a:r>
              <a:rPr lang="en-GB" dirty="0"/>
              <a:t>As the average time between when the adversary makes an unexpected move</a:t>
            </a:r>
          </a:p>
          <a:p>
            <a:endParaRPr lang="en-GB" dirty="0"/>
          </a:p>
          <a:p>
            <a:r>
              <a:rPr lang="en-GB" dirty="0"/>
              <a:t>This means that once a trained adversary is introduced, the performance of the controller is pretty much constant.</a:t>
            </a:r>
          </a:p>
          <a:p>
            <a:endParaRPr lang="en-GB" dirty="0"/>
          </a:p>
          <a:p>
            <a:r>
              <a:rPr lang="en-GB" dirty="0"/>
              <a:t>One possible way to overcome this “over training” of the adversary would be to make the system more realistic</a:t>
            </a:r>
          </a:p>
          <a:p>
            <a:r>
              <a:rPr lang="en-GB" dirty="0"/>
              <a:t>For example adding a first order lag may allow the adversary to take advantage of the resonance of the system and push it over.</a:t>
            </a:r>
          </a:p>
          <a:p>
            <a:r>
              <a:rPr lang="en-GB" dirty="0"/>
              <a:t>However, there was not enough time to include this</a:t>
            </a:r>
          </a:p>
        </p:txBody>
      </p:sp>
    </p:spTree>
    <p:extLst>
      <p:ext uri="{BB962C8B-B14F-4D97-AF65-F5344CB8AC3E}">
        <p14:creationId xmlns:p14="http://schemas.microsoft.com/office/powerpoint/2010/main" val="138449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did you represent the state?</a:t>
            </a:r>
          </a:p>
        </p:txBody>
      </p:sp>
    </p:spTree>
    <p:extLst>
      <p:ext uri="{BB962C8B-B14F-4D97-AF65-F5344CB8AC3E}">
        <p14:creationId xmlns:p14="http://schemas.microsoft.com/office/powerpoint/2010/main" val="387288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the cost computed?</a:t>
            </a:r>
          </a:p>
        </p:txBody>
      </p:sp>
    </p:spTree>
    <p:extLst>
      <p:ext uri="{BB962C8B-B14F-4D97-AF65-F5344CB8AC3E}">
        <p14:creationId xmlns:p14="http://schemas.microsoft.com/office/powerpoint/2010/main" val="131261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type of neural network did you use?</a:t>
            </a:r>
          </a:p>
        </p:txBody>
      </p:sp>
    </p:spTree>
    <p:extLst>
      <p:ext uri="{BB962C8B-B14F-4D97-AF65-F5344CB8AC3E}">
        <p14:creationId xmlns:p14="http://schemas.microsoft.com/office/powerpoint/2010/main" val="256339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the neural network trained?</a:t>
            </a:r>
          </a:p>
        </p:txBody>
      </p:sp>
    </p:spTree>
    <p:extLst>
      <p:ext uri="{BB962C8B-B14F-4D97-AF65-F5344CB8AC3E}">
        <p14:creationId xmlns:p14="http://schemas.microsoft.com/office/powerpoint/2010/main" val="4198642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well did the neural network learn?</a:t>
            </a:r>
          </a:p>
          <a:p>
            <a:r>
              <a:rPr lang="en-GB" dirty="0"/>
              <a:t>How do you know the adversary was acting optimally</a:t>
            </a:r>
          </a:p>
        </p:txBody>
      </p:sp>
    </p:spTree>
    <p:extLst>
      <p:ext uri="{BB962C8B-B14F-4D97-AF65-F5344CB8AC3E}">
        <p14:creationId xmlns:p14="http://schemas.microsoft.com/office/powerpoint/2010/main" val="3656443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the directed tree search/MCTS work?</a:t>
            </a:r>
          </a:p>
        </p:txBody>
      </p:sp>
    </p:spTree>
    <p:extLst>
      <p:ext uri="{BB962C8B-B14F-4D97-AF65-F5344CB8AC3E}">
        <p14:creationId xmlns:p14="http://schemas.microsoft.com/office/powerpoint/2010/main" val="1744724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the MCTS work?</a:t>
            </a:r>
          </a:p>
        </p:txBody>
      </p:sp>
    </p:spTree>
    <p:extLst>
      <p:ext uri="{BB962C8B-B14F-4D97-AF65-F5344CB8AC3E}">
        <p14:creationId xmlns:p14="http://schemas.microsoft.com/office/powerpoint/2010/main" val="3409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self-play and training work?</a:t>
            </a:r>
          </a:p>
        </p:txBody>
      </p:sp>
    </p:spTree>
    <p:extLst>
      <p:ext uri="{BB962C8B-B14F-4D97-AF65-F5344CB8AC3E}">
        <p14:creationId xmlns:p14="http://schemas.microsoft.com/office/powerpoint/2010/main" val="33277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did 3F3 we learnt that MPC uses a receding horizon to look ahead and return its next action</a:t>
            </a:r>
          </a:p>
          <a:p>
            <a:r>
              <a:rPr lang="en-GB" dirty="0"/>
              <a:t>in this way, AlphaZero is very similar as the tree search is like a receding horizon</a:t>
            </a:r>
          </a:p>
          <a:p>
            <a:endParaRPr lang="en-GB" dirty="0"/>
          </a:p>
          <a:p>
            <a:r>
              <a:rPr lang="en-GB" dirty="0"/>
              <a:t>Episodes are played by taking turns between a player and an adversary, both of which are trained via reinforcement learning.</a:t>
            </a:r>
          </a:p>
          <a:p>
            <a:r>
              <a:rPr lang="en-GB" dirty="0"/>
              <a:t>This massively improves on MPC because the player takes into account what it thinks an optimal adversary would do.</a:t>
            </a:r>
          </a:p>
          <a:p>
            <a:r>
              <a:rPr lang="en-GB" dirty="0"/>
              <a:t>The adversary can be thought of as a series of optimally adverse disturbances, or the “worst case scenario”</a:t>
            </a:r>
          </a:p>
          <a:p>
            <a:r>
              <a:rPr lang="en-GB" dirty="0"/>
              <a:t>Which theoretically trains the controller to be robust against any disturbances that it faces</a:t>
            </a:r>
          </a:p>
          <a:p>
            <a:endParaRPr lang="en-GB" dirty="0"/>
          </a:p>
          <a:p>
            <a:r>
              <a:rPr lang="en-GB" dirty="0"/>
              <a:t>Other potential benefits: </a:t>
            </a:r>
          </a:p>
          <a:p>
            <a:r>
              <a:rPr lang="en-GB" dirty="0"/>
              <a:t>Non-Linear Systems as tree search will work with any deterministic system</a:t>
            </a:r>
          </a:p>
          <a:p>
            <a:r>
              <a:rPr lang="en-GB" dirty="0"/>
              <a:t>Easily applied to many dynamical systems as long as you know the dynamics and have enough computing power.</a:t>
            </a:r>
          </a:p>
          <a:p>
            <a:endParaRPr lang="en-GB" dirty="0"/>
          </a:p>
          <a:p>
            <a:r>
              <a:rPr lang="en-GB" dirty="0"/>
              <a:t>The faster the control inputs, the better they approximate continuous control.</a:t>
            </a:r>
          </a:p>
          <a:p>
            <a:r>
              <a:rPr lang="en-GB" dirty="0"/>
              <a:t>So theoretically AlphaZero can be made into a Robust to disturbances, pseudo-continuous MPC algorithm</a:t>
            </a:r>
          </a:p>
        </p:txBody>
      </p:sp>
    </p:spTree>
    <p:extLst>
      <p:ext uri="{BB962C8B-B14F-4D97-AF65-F5344CB8AC3E}">
        <p14:creationId xmlns:p14="http://schemas.microsoft.com/office/powerpoint/2010/main" val="345944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AlphaZero is trying to create is a function that will take some board state as input and output a very high quality move that we can make.</a:t>
            </a:r>
          </a:p>
          <a:p>
            <a:r>
              <a:rPr lang="en-GB" dirty="0"/>
              <a:t>There are two clever algorithms that AlphaZero uses:</a:t>
            </a:r>
          </a:p>
          <a:p>
            <a:r>
              <a:rPr lang="en-GB" dirty="0"/>
              <a:t>The first is a neural network, which represents the AI’s intuition of how good a move is. It output’s: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pmf</a:t>
            </a:r>
            <a:r>
              <a:rPr lang="en-GB" dirty="0"/>
              <a:t> over actions, that represents how good it thinks the move is</a:t>
            </a:r>
          </a:p>
          <a:p>
            <a:pPr lvl="1"/>
            <a:r>
              <a:rPr lang="en-GB" dirty="0"/>
              <a:t>A value, which represents the expected game outcome  where -1 = certain loss and +1 = certain win, with all the values in between.</a:t>
            </a:r>
          </a:p>
          <a:p>
            <a:pPr lvl="0"/>
            <a:r>
              <a:rPr lang="en-GB" dirty="0"/>
              <a:t>Once you have this, the obvious next step is to just do an argmax – take what looks like the best move. </a:t>
            </a:r>
          </a:p>
          <a:p>
            <a:pPr lvl="0"/>
            <a:r>
              <a:rPr lang="en-GB" dirty="0"/>
              <a:t>But we can do better, this leads to the second algorithm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92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second algorithm is a MCTS, which drastically improves the </a:t>
            </a:r>
            <a:r>
              <a:rPr lang="en-GB" dirty="0" err="1"/>
              <a:t>p.m.f</a:t>
            </a:r>
            <a:r>
              <a:rPr lang="en-GB" dirty="0"/>
              <a:t>. over the actions that we initially guessed, and also the expected value</a:t>
            </a:r>
          </a:p>
          <a:p>
            <a:r>
              <a:rPr lang="en-GB" dirty="0"/>
              <a:t>If we look ahead and apply the neural network again and again, alternating between the adversary and player’s turns.</a:t>
            </a:r>
          </a:p>
          <a:p>
            <a:r>
              <a:rPr lang="en-GB" dirty="0"/>
              <a:t>there might be some move that looked good initially, but now you’ve seen what the adversary will do and what you would then do</a:t>
            </a:r>
          </a:p>
          <a:p>
            <a:r>
              <a:rPr lang="en-GB" dirty="0"/>
              <a:t>A different move looks better</a:t>
            </a:r>
          </a:p>
          <a:p>
            <a:endParaRPr lang="en-GB" dirty="0"/>
          </a:p>
          <a:p>
            <a:r>
              <a:rPr lang="en-GB" dirty="0"/>
              <a:t>This directed tree search dramatically reduces computational time since we don’t have to do an exhaustive search, we just look at the most likely paths.</a:t>
            </a:r>
          </a:p>
          <a:p>
            <a:r>
              <a:rPr lang="en-GB" dirty="0"/>
              <a:t>For example in it’s match against the previous reigning chess AI, </a:t>
            </a:r>
            <a:r>
              <a:rPr lang="en-GB" dirty="0" err="1"/>
              <a:t>stockfish</a:t>
            </a:r>
            <a:r>
              <a:rPr lang="en-GB" dirty="0"/>
              <a:t>, it only looked at 20,000 possible branches, whereas </a:t>
            </a:r>
            <a:r>
              <a:rPr lang="en-GB" dirty="0" err="1"/>
              <a:t>stockfish</a:t>
            </a:r>
            <a:r>
              <a:rPr lang="en-GB" dirty="0"/>
              <a:t> looked at 3bn per move played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85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then take this improved </a:t>
            </a:r>
            <a:r>
              <a:rPr lang="en-GB" dirty="0" err="1"/>
              <a:t>pmf</a:t>
            </a:r>
            <a:r>
              <a:rPr lang="en-GB" dirty="0"/>
              <a:t> and value for the state and retrain the neural network on these</a:t>
            </a:r>
          </a:p>
          <a:p>
            <a:r>
              <a:rPr lang="en-GB" dirty="0"/>
              <a:t>In this way, we can improve through playing another agent</a:t>
            </a:r>
          </a:p>
          <a:p>
            <a:r>
              <a:rPr lang="en-GB" dirty="0"/>
              <a:t>And then we can do this again and again continually improving our policy/neural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8054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a test-bed the inverted pendulum was chosen because it has some good qualities: Inherently unstable, highly non-linear, dynamically simple</a:t>
            </a:r>
          </a:p>
          <a:p>
            <a:r>
              <a:rPr lang="en-GB" dirty="0"/>
              <a:t>The player was chosen to act with just +1, -1 at F_1</a:t>
            </a:r>
          </a:p>
          <a:p>
            <a:r>
              <a:rPr lang="en-GB" dirty="0"/>
              <a:t>The adversary was chosen to act +1, -1 at F_2. </a:t>
            </a:r>
          </a:p>
          <a:p>
            <a:r>
              <a:rPr lang="en-GB" dirty="0"/>
              <a:t>The cost of each state is a measure</a:t>
            </a:r>
            <a:r>
              <a:rPr lang="en-US" dirty="0"/>
              <a:t> of how far away from the unstable equilibrium the IP is</a:t>
            </a:r>
            <a:endParaRPr lang="en-GB" dirty="0"/>
          </a:p>
          <a:p>
            <a:r>
              <a:rPr lang="en-GB" dirty="0"/>
              <a:t>Conversely to the player, the adversary tries to increase the cost</a:t>
            </a:r>
          </a:p>
          <a:p>
            <a:pPr marL="158750" indent="0">
              <a:buNone/>
            </a:pPr>
            <a:endParaRPr lang="en-GB" dirty="0"/>
          </a:p>
          <a:p>
            <a:r>
              <a:rPr lang="en-GB" dirty="0"/>
              <a:t>The adversary was chosen to act at F_2 so that two distinct policies are learnt – rather than one just outputting inverse probabilities of the other</a:t>
            </a:r>
          </a:p>
          <a:p>
            <a:r>
              <a:rPr lang="en-GB" dirty="0"/>
              <a:t>There are two neural networks, one for the adversary and one for the player.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They take turns with the state and output an expected value and an action </a:t>
            </a:r>
            <a:r>
              <a:rPr lang="en-GB" dirty="0" err="1"/>
              <a:t>pmf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With the IP the episodes can last indefinitely and there is no easily discernible winner – therefore cant use expected outcome for the value</a:t>
            </a:r>
          </a:p>
          <a:p>
            <a:r>
              <a:rPr lang="en-GB" dirty="0"/>
              <a:t>The true value is the DISCOUNTED FUTURE COSTS and is calculated after an episode is completed as it needs to know the future state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82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One of the most difficult questions was how powerful the adversary should be.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 adversary has the advantage of gravity and it’s actions are more powerful for the same force.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We can work out roughly how much more powerful it is by finding what force from each agent gives the same angular acceleration of the pendulum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However due to non-linearities and differing accelerations at the base, this does not make them equal. In fact making them equal is almost impossible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Adding a “roughly equal” adversary initially causes the pendulum to fall instantly, which leads to no training examples.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Therefore a much weaker adversary must initially be used.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 solution tried was pretraining the player without an adversary, and then introducing a handicapped adversary.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 adversary must always be weaker – or have less of an effect on the system than the player.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This is so that the player has at least some chance of balancing the pendulum when fully trained.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Theoretically this shouldn’t be an issue for the adversary as it should be able to capitalise on errors that the player makes.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/>
              <a:t>For example, using a traditional optimal controller it is easy to push the pendulum over by applying force at the natural frequency of the pendulum, resonating it into falling.</a:t>
            </a:r>
          </a:p>
        </p:txBody>
      </p:sp>
    </p:spTree>
    <p:extLst>
      <p:ext uri="{BB962C8B-B14F-4D97-AF65-F5344CB8AC3E}">
        <p14:creationId xmlns:p14="http://schemas.microsoft.com/office/powerpoint/2010/main" val="160902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happens when the player, pushing along the bottom, has had no training and is relying on just the monte-</a:t>
            </a:r>
            <a:r>
              <a:rPr lang="en-GB" dirty="0" err="1"/>
              <a:t>carlo</a:t>
            </a:r>
            <a:r>
              <a:rPr lang="en-GB" dirty="0"/>
              <a:t> tree search to look ahead to determine the moves it makes</a:t>
            </a:r>
          </a:p>
          <a:p>
            <a:r>
              <a:rPr lang="en-GB" dirty="0"/>
              <a:t>The MCTS is much better than playing at random</a:t>
            </a:r>
          </a:p>
          <a:p>
            <a:r>
              <a:rPr lang="en-GB" dirty="0"/>
              <a:t>But even with no adversary the player has a hard time balancing the pendulum if it’s not trained</a:t>
            </a:r>
          </a:p>
        </p:txBody>
      </p:sp>
    </p:spTree>
    <p:extLst>
      <p:ext uri="{BB962C8B-B14F-4D97-AF65-F5344CB8AC3E}">
        <p14:creationId xmlns:p14="http://schemas.microsoft.com/office/powerpoint/2010/main" val="356826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Doing this, and then adding an adversary and training it as well gives something like this</a:t>
            </a:r>
          </a:p>
          <a:p>
            <a:r>
              <a:rPr lang="en-GB" dirty="0"/>
              <a:t>It starts off well, sort of resting the pendulum against the adversary.</a:t>
            </a:r>
          </a:p>
          <a:p>
            <a:r>
              <a:rPr lang="en-GB" dirty="0"/>
              <a:t>But the cost is constant for this – which the player doesn’t like, so it tries to move towards the middle to reduce this</a:t>
            </a:r>
          </a:p>
          <a:p>
            <a:r>
              <a:rPr lang="en-GB" dirty="0"/>
              <a:t>Which it achieves, but then finds that it cannot balance against the adversarial weight in the middle</a:t>
            </a:r>
          </a:p>
          <a:p>
            <a:r>
              <a:rPr lang="en-GB" dirty="0"/>
              <a:t>So it drifts to the right, slowly increasing its distance from the centre and therefore the cost</a:t>
            </a:r>
          </a:p>
          <a:p>
            <a:r>
              <a:rPr lang="en-GB" dirty="0"/>
              <a:t>And in this way, the adversary wins slowly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31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AlphaZero and Control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control dynamical systems with a board game AI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EA5B-1DC8-49AB-95B7-CE203197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3F493-E022-420C-9684-7EF55692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017725"/>
            <a:ext cx="6819564" cy="3030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21977C-0E90-4714-B95B-FD5798D1ABC8}"/>
                  </a:ext>
                </a:extLst>
              </p:cNvPr>
              <p:cNvSpPr/>
              <p:nvPr/>
            </p:nvSpPr>
            <p:spPr>
              <a:xfrm>
                <a:off x="2513583" y="4175255"/>
                <a:ext cx="41469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21977C-0E90-4714-B95B-FD5798D1A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583" y="4175255"/>
                <a:ext cx="414696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4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1C73-ECFC-4F80-8468-A8EFAF1BE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955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7739D-C450-4DB8-8AE9-A14F5F8C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234219"/>
            <a:ext cx="6652260" cy="46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7DCF3-9A13-4B7F-83B8-620D780A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70" y="890073"/>
            <a:ext cx="7668744" cy="31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5476E3-33D5-466E-800E-D5DB9E17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05" y="944879"/>
            <a:ext cx="4152518" cy="3181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2A4A4-28D5-4505-8687-5ED6D408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" y="944880"/>
            <a:ext cx="4317151" cy="31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90249-1C95-44B5-80B8-E9528F84B6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929" y="1586182"/>
            <a:ext cx="8684524" cy="15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B4273-53EF-4085-8D05-6E01DBC3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53" y="59191"/>
            <a:ext cx="5868493" cy="50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4C630-510C-42CA-A778-3D698903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77746"/>
            <a:ext cx="9144000" cy="23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8;p16">
            <a:extLst>
              <a:ext uri="{FF2B5EF4-FFF2-40B4-BE49-F238E27FC236}">
                <a16:creationId xmlns:a16="http://schemas.microsoft.com/office/drawing/2014/main" id="{1AB464A0-EF23-484F-B0DF-9DC207F600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2" y="978012"/>
            <a:ext cx="8812876" cy="318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82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DC99CAC8-654C-449B-92AD-44D703DE49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35" y="180590"/>
            <a:ext cx="5284530" cy="4782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26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B9A-47E3-45B9-8FF6-D78CD61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D80A5-8BE9-4059-9D12-D9C553F1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08" y="1289834"/>
            <a:ext cx="6144292" cy="340864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294BAF-E42E-453E-B863-0F8521E90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376308" cy="34164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Robust MPC</a:t>
            </a: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Adversary = “Worst Case Disturbance”</a:t>
            </a: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Works on non-linear systems</a:t>
            </a:r>
          </a:p>
          <a:p>
            <a:pPr marL="139700" indent="0">
              <a:buNone/>
            </a:pPr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Can create pseudo-continuous control</a:t>
            </a:r>
          </a:p>
        </p:txBody>
      </p:sp>
    </p:spTree>
    <p:extLst>
      <p:ext uri="{BB962C8B-B14F-4D97-AF65-F5344CB8AC3E}">
        <p14:creationId xmlns:p14="http://schemas.microsoft.com/office/powerpoint/2010/main" val="36416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0AF489-8374-47C4-B32C-3C9D61DE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4" y="1996248"/>
            <a:ext cx="3834716" cy="3048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198DD-98F5-44DC-89AA-88F2BBF8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(1) Initial Policy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7DB6A8-B24B-4EDA-BD80-3411FAB802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2502" y="1017725"/>
                <a:ext cx="3999900" cy="3416400"/>
              </a:xfrm>
            </p:spPr>
            <p:txBody>
              <a:bodyPr/>
              <a:lstStyle/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𝒰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Plantagenet Cherokee" panose="020B060402020202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7DB6A8-B24B-4EDA-BD80-3411FAB8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2502" y="1017725"/>
                <a:ext cx="3999900" cy="34164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842AA1E-C900-436C-8FA2-8827248072BF}"/>
              </a:ext>
            </a:extLst>
          </p:cNvPr>
          <p:cNvGrpSpPr/>
          <p:nvPr/>
        </p:nvGrpSpPr>
        <p:grpSpPr>
          <a:xfrm>
            <a:off x="4832402" y="1960323"/>
            <a:ext cx="3834715" cy="2941742"/>
            <a:chOff x="4481291" y="1221532"/>
            <a:chExt cx="2758578" cy="21162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2FF90B-6D49-48DB-9E75-745D795C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2402" y="1399578"/>
              <a:ext cx="1721208" cy="157777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72E58667-555F-43E0-9550-8B6BE8519E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81291" y="1221532"/>
                  <a:ext cx="2396066" cy="479375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400"/>
                    <a:buFont typeface="Arial"/>
                    <a:buChar char="●"/>
                    <a:defRPr sz="14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609600" lvl="1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𝑃𝑜𝑙𝑖𝑐𝑦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𝑃𝑟𝑜𝑏𝑎𝑏𝑖𝑙𝑖𝑡𝑖𝑒𝑠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Plantagenet Cherokee" panose="020B0604020202020204" pitchFamily="18" charset="0"/>
                  </a:endParaRPr>
                </a:p>
              </p:txBody>
            </p:sp>
          </mc:Choice>
          <mc:Fallback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72E58667-555F-43E0-9550-8B6BE8519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291" y="1221532"/>
                  <a:ext cx="2396066" cy="4793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C61AC3E4-5FC6-4689-955D-C763B58A6B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48327" y="2858359"/>
                  <a:ext cx="2691542" cy="479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400"/>
                    <a:buFont typeface="Arial"/>
                    <a:buChar char="●"/>
                    <a:defRPr sz="14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609600" lvl="1" indent="0"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Plantagenet Cherokee" panose="020B0604020202020204" pitchFamily="18" charset="0"/>
                  </a:endParaRPr>
                </a:p>
              </p:txBody>
            </p:sp>
          </mc:Choice>
          <mc:Fallback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C61AC3E4-5FC6-4689-955D-C763B58A6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27" y="2858359"/>
                  <a:ext cx="2691542" cy="4793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873721C-EB46-484A-A1AA-D50E19B91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62" y="2860674"/>
            <a:ext cx="1142635" cy="11867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26BDF8-BA06-4975-8329-33B737BCA0AF}"/>
              </a:ext>
            </a:extLst>
          </p:cNvPr>
          <p:cNvGrpSpPr/>
          <p:nvPr/>
        </p:nvGrpSpPr>
        <p:grpSpPr>
          <a:xfrm>
            <a:off x="1882597" y="3121912"/>
            <a:ext cx="1152388" cy="829200"/>
            <a:chOff x="1882597" y="3121912"/>
            <a:chExt cx="1152388" cy="829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7DC36E-2B01-4790-9AA0-395885805823}"/>
                </a:ext>
              </a:extLst>
            </p:cNvPr>
            <p:cNvSpPr/>
            <p:nvPr/>
          </p:nvSpPr>
          <p:spPr>
            <a:xfrm>
              <a:off x="2370678" y="3121912"/>
              <a:ext cx="664307" cy="6643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 Placeholder 2">
                  <a:extLst>
                    <a:ext uri="{FF2B5EF4-FFF2-40B4-BE49-F238E27FC236}">
                      <a16:creationId xmlns:a16="http://schemas.microsoft.com/office/drawing/2014/main" id="{37295436-E8D0-42A0-A9B4-8B41695292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2597" y="3156514"/>
                  <a:ext cx="872110" cy="794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400"/>
                    <a:buFont typeface="Arial"/>
                    <a:buChar char="●"/>
                    <a:defRPr sz="14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609600" lvl="1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latin typeface="Plantagenet Cherokee" panose="020B060402020202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 Placeholder 2">
                  <a:extLst>
                    <a:ext uri="{FF2B5EF4-FFF2-40B4-BE49-F238E27FC236}">
                      <a16:creationId xmlns:a16="http://schemas.microsoft.com/office/drawing/2014/main" id="{37295436-E8D0-42A0-A9B4-8B4169529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597" y="3156514"/>
                  <a:ext cx="872110" cy="794598"/>
                </a:xfrm>
                <a:prstGeom prst="rect">
                  <a:avLst/>
                </a:prstGeom>
                <a:blipFill>
                  <a:blip r:embed="rId9"/>
                  <a:stretch>
                    <a:fillRect r="-17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38643D-8F11-40FC-8381-2F3DC96B6991}"/>
              </a:ext>
            </a:extLst>
          </p:cNvPr>
          <p:cNvCxnSpPr/>
          <p:nvPr/>
        </p:nvCxnSpPr>
        <p:spPr>
          <a:xfrm flipV="1">
            <a:off x="3149600" y="3121912"/>
            <a:ext cx="1422400" cy="2715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CA52A7-2073-47B3-83AC-002F620063B5}"/>
                  </a:ext>
                </a:extLst>
              </p:cNvPr>
              <p:cNvSpPr/>
              <p:nvPr/>
            </p:nvSpPr>
            <p:spPr>
              <a:xfrm>
                <a:off x="4512735" y="2891627"/>
                <a:ext cx="4598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CA52A7-2073-47B3-83AC-002F62006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735" y="2891627"/>
                <a:ext cx="4598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57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98DD-98F5-44DC-89AA-88F2BBF8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(2) Look Ahead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45A20-09EA-457B-A35C-A4D2A9DC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03" y="1371545"/>
            <a:ext cx="4992945" cy="341289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0AC06E8-7E9F-47EE-83E0-0A352CF55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  <a:latin typeface="+mn-lt"/>
              </a:rPr>
              <a:t>Monte-Carlo Tree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6ABD09CF-BD73-4686-9855-4D87CB1A72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5764" y="2571750"/>
                <a:ext cx="3114267" cy="1581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𝑀𝐶𝑇𝑆</m:t>
                      </m:r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𝒰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Plantagenet Cherokee" panose="020B0604020202020204" pitchFamily="18" charset="0"/>
                </a:endParaRP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6ABD09CF-BD73-4686-9855-4D87CB1A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64" y="2571750"/>
                <a:ext cx="3114267" cy="1581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99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98DD-98F5-44DC-89AA-88F2BBF8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(3) Train the Network on Better Moves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73721C-EB46-484A-A1AA-D50E19B9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2" y="2860674"/>
            <a:ext cx="1142635" cy="11867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C10B403-B61F-46F1-8F96-2852CE26334A}"/>
              </a:ext>
            </a:extLst>
          </p:cNvPr>
          <p:cNvGrpSpPr/>
          <p:nvPr/>
        </p:nvGrpSpPr>
        <p:grpSpPr>
          <a:xfrm>
            <a:off x="4919410" y="1759534"/>
            <a:ext cx="4356497" cy="3142530"/>
            <a:chOff x="5704021" y="453317"/>
            <a:chExt cx="3331385" cy="226064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5590457-41FC-4984-A465-D117474B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398" y="820227"/>
              <a:ext cx="1721208" cy="153334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1EFC24-55AF-4C89-9449-0B8F837784BA}"/>
                </a:ext>
              </a:extLst>
            </p:cNvPr>
            <p:cNvGrpSpPr/>
            <p:nvPr/>
          </p:nvGrpSpPr>
          <p:grpSpPr>
            <a:xfrm>
              <a:off x="5704021" y="453317"/>
              <a:ext cx="3331385" cy="2260641"/>
              <a:chOff x="4421025" y="1077094"/>
              <a:chExt cx="3331385" cy="22606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Placeholder 2">
                    <a:extLst>
                      <a:ext uri="{FF2B5EF4-FFF2-40B4-BE49-F238E27FC236}">
                        <a16:creationId xmlns:a16="http://schemas.microsoft.com/office/drawing/2014/main" id="{DAF29224-FB61-4831-AD7C-EC406865043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21025" y="1077094"/>
                    <a:ext cx="3331385" cy="479375"/>
                  </a:xfrm>
                  <a:prstGeom prst="rect">
                    <a:avLst/>
                  </a:prstGeom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400"/>
                      <a:buFont typeface="Arial"/>
                      <a:buChar char="●"/>
                      <a:defRPr sz="14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L="914400" marR="0" lvl="1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L="1371600" marR="0" lvl="2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L="1828800" marR="0" lvl="3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●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L="2286000" marR="0" lvl="4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L="2743200" marR="0" lvl="5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L="3200400" marR="0" lvl="6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●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L="3657600" marR="0" lvl="7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L="4114800" marR="0" lvl="8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160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609600" lvl="1" indent="0">
                      <a:buNone/>
                    </a:pPr>
                    <a14:m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𝑀𝐶𝑇𝑆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𝐴𝑐𝑡𝑖𝑜𝑛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𝑃𝑟𝑜𝑏𝑎𝑏𝑖𝑙𝑖𝑡𝑖𝑒𝑠</m:t>
                        </m:r>
                      </m:oMath>
                    </a14:m>
                    <a:r>
                      <a:rPr lang="en-GB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chemeClr val="bg1">
                                    <a:lumMod val="10000"/>
                                    <a:lumOff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endParaRPr lang="en-GB" dirty="0">
                      <a:solidFill>
                        <a:schemeClr val="bg1">
                          <a:lumMod val="10000"/>
                          <a:lumOff val="90000"/>
                        </a:schemeClr>
                      </a:solidFill>
                      <a:latin typeface="Plantagenet Cherokee" panose="020B060402020202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 Placeholder 2">
                    <a:extLst>
                      <a:ext uri="{FF2B5EF4-FFF2-40B4-BE49-F238E27FC236}">
                        <a16:creationId xmlns:a16="http://schemas.microsoft.com/office/drawing/2014/main" id="{DAF29224-FB61-4831-AD7C-EC4068650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1025" y="1077094"/>
                    <a:ext cx="3331385" cy="4793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Placeholder 2">
                    <a:extLst>
                      <a:ext uri="{FF2B5EF4-FFF2-40B4-BE49-F238E27FC236}">
                        <a16:creationId xmlns:a16="http://schemas.microsoft.com/office/drawing/2014/main" id="{1D5C0BEA-EB2F-4D25-BF49-369BE7415BD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6751" y="2858360"/>
                    <a:ext cx="2691542" cy="479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400"/>
                      <a:buFont typeface="Arial"/>
                      <a:buChar char="●"/>
                      <a:defRPr sz="14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L="914400" marR="0" lvl="1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L="1371600" marR="0" lvl="2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L="1828800" marR="0" lvl="3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●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L="2286000" marR="0" lvl="4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L="2743200" marR="0" lvl="5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L="3200400" marR="0" lvl="6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●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L="3657600" marR="0" lvl="7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○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L="4114800" marR="0" lvl="8" indent="-304800" algn="l" rtl="0">
                      <a:lnSpc>
                        <a:spcPct val="115000"/>
                      </a:lnSpc>
                      <a:spcBef>
                        <a:spcPts val="1600"/>
                      </a:spcBef>
                      <a:spcAft>
                        <a:spcPts val="1600"/>
                      </a:spcAft>
                      <a:buClr>
                        <a:schemeClr val="lt2"/>
                      </a:buClr>
                      <a:buSzPts val="1200"/>
                      <a:buFont typeface="Arial"/>
                      <a:buChar char="■"/>
                      <a:defRPr sz="12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609600" lvl="1" indent="0">
                      <a:buFont typeface="Arial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>
                          <a:lumMod val="10000"/>
                          <a:lumOff val="90000"/>
                        </a:schemeClr>
                      </a:solidFill>
                      <a:latin typeface="Plantagenet Cherokee" panose="020B060402020202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 Placeholder 2">
                    <a:extLst>
                      <a:ext uri="{FF2B5EF4-FFF2-40B4-BE49-F238E27FC236}">
                        <a16:creationId xmlns:a16="http://schemas.microsoft.com/office/drawing/2014/main" id="{1D5C0BEA-EB2F-4D25-BF49-369BE7415B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751" y="2858360"/>
                    <a:ext cx="2691542" cy="4793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1F39D2-17F9-4A9E-B8E4-D54C85156A57}"/>
              </a:ext>
            </a:extLst>
          </p:cNvPr>
          <p:cNvGrpSpPr/>
          <p:nvPr/>
        </p:nvGrpSpPr>
        <p:grpSpPr>
          <a:xfrm>
            <a:off x="485233" y="2092726"/>
            <a:ext cx="3826367" cy="2809340"/>
            <a:chOff x="521083" y="2167223"/>
            <a:chExt cx="3522046" cy="260325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628A04-E9D2-4E60-B573-9FE2D5E5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083" y="2167223"/>
              <a:ext cx="3522046" cy="260325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56AC03-DF8C-403D-AAF5-A9FD6BB7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645" y="2878304"/>
              <a:ext cx="1094829" cy="108305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DDF0E-BA75-4E8E-B1D4-21353D3B2F11}"/>
              </a:ext>
            </a:extLst>
          </p:cNvPr>
          <p:cNvGrpSpPr/>
          <p:nvPr/>
        </p:nvGrpSpPr>
        <p:grpSpPr>
          <a:xfrm>
            <a:off x="1923528" y="3121912"/>
            <a:ext cx="1111457" cy="805987"/>
            <a:chOff x="1923528" y="3121912"/>
            <a:chExt cx="1111457" cy="8059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4A402-A58E-45A6-B14C-00DCBD49249D}"/>
                </a:ext>
              </a:extLst>
            </p:cNvPr>
            <p:cNvSpPr/>
            <p:nvPr/>
          </p:nvSpPr>
          <p:spPr>
            <a:xfrm>
              <a:off x="2370678" y="3121912"/>
              <a:ext cx="664307" cy="66430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0255AD04-DC19-49BC-A352-1D1DFED0AC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23528" y="3133301"/>
                  <a:ext cx="872110" cy="794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400"/>
                    <a:buFont typeface="Arial"/>
                    <a:buChar char="●"/>
                    <a:defRPr sz="14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●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lt2"/>
                    </a:buClr>
                    <a:buSzPts val="1200"/>
                    <a:buFont typeface="Arial"/>
                    <a:buChar char="○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lt2"/>
                    </a:buClr>
                    <a:buSzPts val="1200"/>
                    <a:buFont typeface="Arial"/>
                    <a:buChar char="■"/>
                    <a:defRPr sz="1200" b="0" i="0" u="none" strike="noStrike" cap="none">
                      <a:solidFill>
                        <a:schemeClr val="lt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609600" lvl="1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latin typeface="Plantagenet Cherokee" panose="020B060402020202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0255AD04-DC19-49BC-A352-1D1DFED0A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528" y="3133301"/>
                  <a:ext cx="872110" cy="794598"/>
                </a:xfrm>
                <a:prstGeom prst="rect">
                  <a:avLst/>
                </a:prstGeom>
                <a:blipFill>
                  <a:blip r:embed="rId8"/>
                  <a:stretch>
                    <a:fillRect r="-139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9767D303-5E70-418E-9052-865350B78D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502" y="1114601"/>
                <a:ext cx="3999900" cy="1044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Arial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200"/>
                  <a:buFont typeface="Arial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GB" sz="2000" i="1" smtClean="0">
                              <a:solidFill>
                                <a:schemeClr val="bg1">
                                  <a:lumMod val="10000"/>
                                  <a:lumOff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chemeClr val="bg1">
                                      <a:lumMod val="10000"/>
                                      <a:lumOff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𝒰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2000" i="1">
                                        <a:solidFill>
                                          <a:schemeClr val="bg1">
                                            <a:lumMod val="10000"/>
                                            <a:lumOff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GB" sz="2000" b="0" i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Plantagenet Cherokee" panose="020B0604020202020204" pitchFamily="18" charset="0"/>
                </a:endParaRPr>
              </a:p>
            </p:txBody>
          </p:sp>
        </mc:Choice>
        <mc:Fallback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9767D303-5E70-418E-9052-865350B7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2" y="1114601"/>
                <a:ext cx="3999900" cy="1044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8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5541-646E-4212-B2E5-3262C8E2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Inverted Pendulum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464E1D-31CE-4751-8115-1CCA315DC2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3478762" cy="3416400"/>
              </a:xfrm>
            </p:spPr>
            <p:txBody>
              <a:bodyPr/>
              <a:lstStyle/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r>
                  <a:rPr lang="en-GB" dirty="0">
                    <a:solidFill>
                      <a:schemeClr val="bg1">
                        <a:lumMod val="10000"/>
                        <a:lumOff val="90000"/>
                      </a:schemeClr>
                    </a:solidFill>
                  </a:rPr>
                  <a:t>Inherently unstable</a:t>
                </a:r>
              </a:p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r>
                  <a:rPr lang="en-GB" dirty="0">
                    <a:solidFill>
                      <a:schemeClr val="bg1">
                        <a:lumMod val="10000"/>
                        <a:lumOff val="90000"/>
                      </a:schemeClr>
                    </a:solidFill>
                  </a:rPr>
                  <a:t>Highly non-linear</a:t>
                </a:r>
              </a:p>
              <a:p>
                <a:pPr marL="139700" indent="0">
                  <a:buNone/>
                </a:pPr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r>
                  <a:rPr lang="en-GB" dirty="0">
                    <a:solidFill>
                      <a:schemeClr val="bg1">
                        <a:lumMod val="10000"/>
                        <a:lumOff val="90000"/>
                      </a:schemeClr>
                    </a:solidFill>
                  </a:rPr>
                  <a:t>Dynamically Simple</a:t>
                </a:r>
              </a:p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GB" dirty="0">
                  <a:solidFill>
                    <a:schemeClr val="bg1">
                      <a:lumMod val="10000"/>
                      <a:lumOff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464E1D-31CE-4751-8115-1CCA315DC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3478762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3B9714-9741-4259-B713-0FBC3325C4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9828" y="111634"/>
            <a:ext cx="5959706" cy="4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C180-BC91-4767-8C5B-5FC5E69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F0A1C-3192-4CE2-9E80-B1CEEAA5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00" y="1384300"/>
            <a:ext cx="4000500" cy="295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BA86D-C009-4DCE-A5C8-2A48EE06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00" y="1384300"/>
            <a:ext cx="4000500" cy="29527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988D30A-979F-43B3-A116-5B8CD232A1D7}"/>
              </a:ext>
            </a:extLst>
          </p:cNvPr>
          <p:cNvSpPr/>
          <p:nvPr/>
        </p:nvSpPr>
        <p:spPr>
          <a:xfrm flipH="1">
            <a:off x="2311350" y="1868488"/>
            <a:ext cx="1444575" cy="361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452EF8-BE0D-4C96-ABB0-9035122DF96B}"/>
              </a:ext>
            </a:extLst>
          </p:cNvPr>
          <p:cNvSpPr/>
          <p:nvPr/>
        </p:nvSpPr>
        <p:spPr>
          <a:xfrm flipH="1">
            <a:off x="2790825" y="3438525"/>
            <a:ext cx="1274737" cy="361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A53264-0703-453A-B3AD-B8C9368A7314}"/>
              </a:ext>
            </a:extLst>
          </p:cNvPr>
          <p:cNvSpPr/>
          <p:nvPr/>
        </p:nvSpPr>
        <p:spPr>
          <a:xfrm flipH="1">
            <a:off x="6803474" y="1981199"/>
            <a:ext cx="587925" cy="1635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0E6533-C267-41E2-A514-670BAB39DEEF}"/>
              </a:ext>
            </a:extLst>
          </p:cNvPr>
          <p:cNvSpPr/>
          <p:nvPr/>
        </p:nvSpPr>
        <p:spPr>
          <a:xfrm flipH="1">
            <a:off x="7267575" y="3438525"/>
            <a:ext cx="1274737" cy="361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0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oTraining">
            <a:hlinkClick r:id="" action="ppaction://media"/>
            <a:extLst>
              <a:ext uri="{FF2B5EF4-FFF2-40B4-BE49-F238E27FC236}">
                <a16:creationId xmlns:a16="http://schemas.microsoft.com/office/drawing/2014/main" id="{BFB0730E-0F2C-4354-9FF4-11B98231A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85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B70C75-2800-4AD5-A68A-99746A35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02" y="118959"/>
            <a:ext cx="3086418" cy="572700"/>
          </a:xfrm>
        </p:spPr>
        <p:txBody>
          <a:bodyPr/>
          <a:lstStyle/>
          <a:p>
            <a:r>
              <a:rPr lang="en-GB" dirty="0">
                <a:solidFill>
                  <a:srgbClr val="212121"/>
                </a:solidFill>
              </a:rPr>
              <a:t>Untrained Player, No Adversary</a:t>
            </a:r>
          </a:p>
        </p:txBody>
      </p:sp>
    </p:spTree>
    <p:extLst>
      <p:ext uri="{BB962C8B-B14F-4D97-AF65-F5344CB8AC3E}">
        <p14:creationId xmlns:p14="http://schemas.microsoft.com/office/powerpoint/2010/main" val="10753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cond Iter">
            <a:hlinkClick r:id="" action="ppaction://media"/>
            <a:extLst>
              <a:ext uri="{FF2B5EF4-FFF2-40B4-BE49-F238E27FC236}">
                <a16:creationId xmlns:a16="http://schemas.microsoft.com/office/drawing/2014/main" id="{7071039E-5697-4EE7-9254-B42E748FEA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823" end="279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6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B70C75-2800-4AD5-A68A-99746A35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03" y="118959"/>
            <a:ext cx="3055464" cy="572700"/>
          </a:xfrm>
        </p:spPr>
        <p:txBody>
          <a:bodyPr/>
          <a:lstStyle/>
          <a:p>
            <a:r>
              <a:rPr lang="en-GB" dirty="0">
                <a:solidFill>
                  <a:srgbClr val="212121"/>
                </a:solidFill>
              </a:rPr>
              <a:t>Trained Player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4606404-EC03-4795-95F6-1D33A9C65A72}"/>
              </a:ext>
            </a:extLst>
          </p:cNvPr>
          <p:cNvSpPr/>
          <p:nvPr/>
        </p:nvSpPr>
        <p:spPr>
          <a:xfrm rot="5400000">
            <a:off x="6162434" y="722925"/>
            <a:ext cx="296982" cy="1211385"/>
          </a:xfrm>
          <a:prstGeom prst="downArrow">
            <a:avLst>
              <a:gd name="adj1" fmla="val 50000"/>
              <a:gd name="adj2" fmla="val 702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8C79F-1C6C-4105-9692-1ED430DD29D1}"/>
              </a:ext>
            </a:extLst>
          </p:cNvPr>
          <p:cNvSpPr txBox="1"/>
          <p:nvPr/>
        </p:nvSpPr>
        <p:spPr>
          <a:xfrm>
            <a:off x="5236308" y="773929"/>
            <a:ext cx="240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Constant Adversarial Force</a:t>
            </a:r>
          </a:p>
        </p:txBody>
      </p:sp>
    </p:spTree>
    <p:extLst>
      <p:ext uri="{BB962C8B-B14F-4D97-AF65-F5344CB8AC3E}">
        <p14:creationId xmlns:p14="http://schemas.microsoft.com/office/powerpoint/2010/main" val="1954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1558</Words>
  <Application>Microsoft Office PowerPoint</Application>
  <PresentationFormat>On-screen Show (16:9)</PresentationFormat>
  <Paragraphs>136</Paragraphs>
  <Slides>19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Plantagenet Cherokee</vt:lpstr>
      <vt:lpstr>Simple Dark</vt:lpstr>
      <vt:lpstr>AlphaZero and Control</vt:lpstr>
      <vt:lpstr>Robust Control</vt:lpstr>
      <vt:lpstr>(1) Initial Policy </vt:lpstr>
      <vt:lpstr>(2) Look Ahead</vt:lpstr>
      <vt:lpstr>(3) Train the Network on Better Moves</vt:lpstr>
      <vt:lpstr>Inverted Pendulum</vt:lpstr>
      <vt:lpstr>Power Matching</vt:lpstr>
      <vt:lpstr>Untrained Player, No Adversary</vt:lpstr>
      <vt:lpstr>Trained Player</vt:lpstr>
      <vt:lpstr>Conclusions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AlphaZero and Control</dc:title>
  <cp:lastModifiedBy>Alex Darch</cp:lastModifiedBy>
  <cp:revision>56</cp:revision>
  <dcterms:modified xsi:type="dcterms:W3CDTF">2019-06-05T11:15:27Z</dcterms:modified>
</cp:coreProperties>
</file>